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31"/>
  </p:notesMasterIdLst>
  <p:sldIdLst>
    <p:sldId id="287" r:id="rId5"/>
    <p:sldId id="286" r:id="rId6"/>
    <p:sldId id="299" r:id="rId7"/>
    <p:sldId id="268" r:id="rId8"/>
    <p:sldId id="294" r:id="rId9"/>
    <p:sldId id="295" r:id="rId10"/>
    <p:sldId id="269" r:id="rId11"/>
    <p:sldId id="282" r:id="rId12"/>
    <p:sldId id="283" r:id="rId13"/>
    <p:sldId id="257" r:id="rId14"/>
    <p:sldId id="305" r:id="rId15"/>
    <p:sldId id="306" r:id="rId16"/>
    <p:sldId id="258" r:id="rId17"/>
    <p:sldId id="266" r:id="rId18"/>
    <p:sldId id="259" r:id="rId19"/>
    <p:sldId id="302" r:id="rId20"/>
    <p:sldId id="262" r:id="rId21"/>
    <p:sldId id="290" r:id="rId22"/>
    <p:sldId id="261" r:id="rId23"/>
    <p:sldId id="285" r:id="rId24"/>
    <p:sldId id="291" r:id="rId25"/>
    <p:sldId id="292" r:id="rId26"/>
    <p:sldId id="300" r:id="rId27"/>
    <p:sldId id="293" r:id="rId28"/>
    <p:sldId id="288" r:id="rId29"/>
    <p:sldId id="298" r:id="rId30"/>
  </p:sldIdLst>
  <p:sldSz cx="9144000" cy="6858000" type="screen4x3"/>
  <p:notesSz cx="6858000" cy="9144000"/>
  <p:custDataLst>
    <p:tags r:id="rId32"/>
  </p:custData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1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1A0C55-A5DF-4FAC-B01C-A668B8FD467A}" type="datetimeFigureOut">
              <a:rPr lang="pl-PL"/>
              <a:pPr>
                <a:defRPr/>
              </a:pPr>
              <a:t>2017-11-03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128890-725C-4166-A2BD-883E6517F7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32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26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58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612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Określa średni nakład waszej</a:t>
            </a:r>
            <a:r>
              <a:rPr lang="pl-PL" baseline="0" dirty="0"/>
              <a:t> pracy potrzebnej do zaliczenia przedmiotu. Godziny lekcyjne! Praca własna – studiowanie literatury, robienie projektów, pisanie programów, badania terenowe.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628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27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70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594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5090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813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772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58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48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687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201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110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73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94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02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910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04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51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28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28890-725C-4166-A2BD-883E6517F7F9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5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9585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791200" y="6237312"/>
            <a:ext cx="2895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/>
              <a:t>Wyższa Szkoła Gospodarki</a:t>
            </a:r>
          </a:p>
          <a:p>
            <a:pPr>
              <a:defRPr/>
            </a:pPr>
            <a:r>
              <a:rPr lang="pl-PL"/>
              <a:t>Ośrodek Nowych Technologii Edukacyjnych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37313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FA3698-25CD-4D55-881E-5AEBC1F2958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47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92696"/>
            <a:ext cx="6019800" cy="543346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5791200" y="6237312"/>
            <a:ext cx="2895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/>
              <a:t>Wyższa Szkoła Gospodarki</a:t>
            </a:r>
          </a:p>
          <a:p>
            <a:pPr>
              <a:defRPr/>
            </a:pPr>
            <a:r>
              <a:rPr lang="pl-PL"/>
              <a:t>Ośrodek Nowych Technologii Edukacyjnych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37313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691EE3-F45C-47AA-8C46-C358AC9064F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58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0093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727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7591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5791200" y="6237312"/>
            <a:ext cx="2895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/>
              <a:t>Wyższa Szkoła Gospodarki</a:t>
            </a:r>
          </a:p>
          <a:p>
            <a:pPr>
              <a:defRPr/>
            </a:pPr>
            <a:r>
              <a:rPr lang="pl-PL"/>
              <a:t>Ośrodek Nowych Technologii Edukacyjnych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37313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3E245A-65E5-4F75-8290-B30CBEEB35A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38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791200" y="6237312"/>
            <a:ext cx="2895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/>
              <a:t>Wyższa Szkoła Gospodarki</a:t>
            </a:r>
          </a:p>
          <a:p>
            <a:pPr>
              <a:defRPr/>
            </a:pPr>
            <a:r>
              <a:rPr lang="pl-PL"/>
              <a:t>Ośrodek Nowych Technologii Edukacyjnych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37313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79173D-28C2-4C93-8ACC-751E4205298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867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5791200" y="6237312"/>
            <a:ext cx="2895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/>
              <a:t>Wyższa Szkoła Gospodarki</a:t>
            </a:r>
          </a:p>
          <a:p>
            <a:pPr>
              <a:defRPr/>
            </a:pPr>
            <a:r>
              <a:rPr lang="pl-PL"/>
              <a:t>Ośrodek Nowych Technologii Edukacyjnych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37313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239830-EBC5-4DE7-823B-0B8B0E94BF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70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791200" y="6237312"/>
            <a:ext cx="2895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/>
              <a:t>Wyższa Szkoła Gospodarki</a:t>
            </a:r>
          </a:p>
          <a:p>
            <a:pPr>
              <a:defRPr/>
            </a:pPr>
            <a:r>
              <a:rPr lang="pl-PL"/>
              <a:t>Ośrodek Nowych Technologii Edukacyjnych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37313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6D1B5A-B62E-4923-8D26-315F3DCD2E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0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5791200" y="6237312"/>
            <a:ext cx="2895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/>
              <a:t>Wyższa Szkoła Gospodarki</a:t>
            </a:r>
          </a:p>
          <a:p>
            <a:pPr>
              <a:defRPr/>
            </a:pPr>
            <a:r>
              <a:rPr lang="pl-PL"/>
              <a:t>Ośrodek Nowych Technologii Edukacyjnych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37313"/>
            <a:ext cx="2133600" cy="21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5A7B90-0AAD-4C27-9386-5312658A5A3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02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cxnSp>
        <p:nvCxnSpPr>
          <p:cNvPr id="7" name="Łącznik prosty 6"/>
          <p:cNvCxnSpPr/>
          <p:nvPr userDrawn="1"/>
        </p:nvCxnSpPr>
        <p:spPr>
          <a:xfrm flipV="1">
            <a:off x="405517" y="1415441"/>
            <a:ext cx="8287546" cy="784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60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kroekonomia_rys_1.sw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http://onte.wsg.byd.pl/moodle/file.php/1/flash/podstawy_zywienia/bmi.html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sg.byd.p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e-WSG-student2.pps" TargetMode="External"/><Relationship Id="rId4" Type="http://schemas.openxmlformats.org/officeDocument/2006/relationships/hyperlink" Target="WDEx2.pp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72524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pl-PL" dirty="0"/>
              <a:t>Praktyczne podstawy kształcenia zdalnego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439" y="2552131"/>
            <a:ext cx="91005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</a:rPr>
              <a:t>Szkolenie z obsługi platformy zdalnego nauczania WSG</a:t>
            </a:r>
          </a:p>
          <a:p>
            <a:pPr algn="ctr"/>
            <a:r>
              <a:rPr lang="pl-PL" sz="4000" b="1" dirty="0">
                <a:solidFill>
                  <a:srgbClr val="0070C0"/>
                </a:solidFill>
              </a:rPr>
              <a:t>ONTE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82382" y="5104274"/>
            <a:ext cx="223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</a:rPr>
              <a:t>Jacek </a:t>
            </a:r>
            <a:r>
              <a:rPr lang="pl-PL" sz="2000" dirty="0" err="1">
                <a:solidFill>
                  <a:srgbClr val="0070C0"/>
                </a:solidFill>
              </a:rPr>
              <a:t>Rudniewski</a:t>
            </a:r>
            <a:endParaRPr lang="pl-PL" sz="2000" dirty="0">
              <a:solidFill>
                <a:srgbClr val="0070C0"/>
              </a:solidFill>
            </a:endParaRPr>
          </a:p>
          <a:p>
            <a:r>
              <a:rPr lang="pl-PL" sz="1600" dirty="0">
                <a:solidFill>
                  <a:srgbClr val="0070C0"/>
                </a:solidFill>
              </a:rPr>
              <a:t>dyrektor ONTE</a:t>
            </a:r>
          </a:p>
        </p:txBody>
      </p:sp>
      <p:pic>
        <p:nvPicPr>
          <p:cNvPr id="6" name="Obraz 5" descr="logo 3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5770" y="5571996"/>
            <a:ext cx="1785950" cy="656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/>
              <a:t>Czym jest platforma ONTE?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85169"/>
            <a:ext cx="8503920" cy="299174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Aft>
                <a:spcPct val="100000"/>
              </a:spcAft>
            </a:pPr>
            <a:r>
              <a:rPr lang="pl-PL" dirty="0"/>
              <a:t>ONTE to wirtualna przestrzeń edukacyjna dla Wykładowców i Studentów Wyższej Szkoły Gospodarki. Bezpieczna i wygodna.</a:t>
            </a:r>
          </a:p>
          <a:p>
            <a:pPr eaLnBrk="1" hangingPunct="1">
              <a:spcAft>
                <a:spcPct val="100000"/>
              </a:spcAft>
            </a:pPr>
            <a:r>
              <a:rPr lang="pl-PL" dirty="0"/>
              <a:t>Dzięki ONTE, mogą Państwo uzyskać dostęp do materiałów i pomocy dydaktycznych, konsultować prace dyplomowe i projekty, dyskutować, uczestniczyć w zajęciach prowadzonych zdalnie.</a:t>
            </a:r>
          </a:p>
          <a:p>
            <a:pPr eaLnBrk="1" hangingPunct="1">
              <a:spcAft>
                <a:spcPct val="100000"/>
              </a:spcAft>
            </a:pPr>
            <a:r>
              <a:rPr lang="pl-PL" dirty="0"/>
              <a:t>Dzięki ONTE, każdy student może wysłać wiadomość do prowadzącego zajęcia lub zadać pytanie na forum.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998551" y="3100316"/>
            <a:ext cx="3273189" cy="1662753"/>
          </a:xfrm>
          <a:prstGeom prst="ellipse">
            <a:avLst/>
          </a:prstGeom>
          <a:solidFill>
            <a:srgbClr val="FFC000">
              <a:alpha val="5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PRACA SAMODZIELNA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(</a:t>
            </a:r>
            <a:r>
              <a:rPr lang="pl-PL" dirty="0" err="1">
                <a:solidFill>
                  <a:schemeClr val="tx1"/>
                </a:solidFill>
              </a:rPr>
              <a:t>PWS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b-learning?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50375" y="1719618"/>
            <a:ext cx="8215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b-learning</a:t>
            </a:r>
            <a:r>
              <a:rPr lang="pl-PL" dirty="0"/>
              <a:t> czyli nauczanie komplementarne to w dużym uproszczeniu połączenie tradycyjnej formy  zajęć z zajęciami odbywanymi samodzielnie z wykorzystaniem technologii informacyjnych.</a:t>
            </a:r>
          </a:p>
        </p:txBody>
      </p:sp>
      <p:sp>
        <p:nvSpPr>
          <p:cNvPr id="6" name="Elipsa 5"/>
          <p:cNvSpPr/>
          <p:nvPr/>
        </p:nvSpPr>
        <p:spPr>
          <a:xfrm>
            <a:off x="3111680" y="2934270"/>
            <a:ext cx="2347414" cy="1132764"/>
          </a:xfrm>
          <a:prstGeom prst="ellipse">
            <a:avLst/>
          </a:prstGeom>
          <a:solidFill>
            <a:srgbClr val="FFFF00">
              <a:alpha val="5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WYKŁAD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W SALI</a:t>
            </a:r>
          </a:p>
        </p:txBody>
      </p:sp>
      <p:sp>
        <p:nvSpPr>
          <p:cNvPr id="7" name="Elipsa 6"/>
          <p:cNvSpPr/>
          <p:nvPr/>
        </p:nvSpPr>
        <p:spPr>
          <a:xfrm>
            <a:off x="4628858" y="3073023"/>
            <a:ext cx="2827019" cy="1990298"/>
          </a:xfrm>
          <a:prstGeom prst="ellipse">
            <a:avLst/>
          </a:prstGeom>
          <a:solidFill>
            <a:srgbClr val="92D050">
              <a:alpha val="5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ZAJĘCIA ZDALNE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1448972" y="2934271"/>
            <a:ext cx="5415842" cy="2193765"/>
            <a:chOff x="2620371" y="2811439"/>
            <a:chExt cx="5186148" cy="2415654"/>
          </a:xfrm>
        </p:grpSpPr>
        <p:sp>
          <p:nvSpPr>
            <p:cNvPr id="12" name="Elipsa 11"/>
            <p:cNvSpPr/>
            <p:nvPr/>
          </p:nvSpPr>
          <p:spPr>
            <a:xfrm>
              <a:off x="2620371" y="2811439"/>
              <a:ext cx="5186148" cy="2415654"/>
            </a:xfrm>
            <a:prstGeom prst="ellipse">
              <a:avLst/>
            </a:prstGeom>
            <a:solidFill>
              <a:srgbClr val="FF0000">
                <a:alpha val="18000"/>
              </a:srgb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642741" y="4676177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/>
                <a:t>EGZAMIN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9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a 9"/>
          <p:cNvSpPr/>
          <p:nvPr/>
        </p:nvSpPr>
        <p:spPr>
          <a:xfrm>
            <a:off x="998551" y="3100316"/>
            <a:ext cx="3273189" cy="1662753"/>
          </a:xfrm>
          <a:prstGeom prst="ellipse">
            <a:avLst/>
          </a:prstGeom>
          <a:solidFill>
            <a:srgbClr val="FFC000">
              <a:alpha val="5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PRACA SAMODZIELNA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(</a:t>
            </a:r>
            <a:r>
              <a:rPr lang="pl-PL" dirty="0" err="1">
                <a:solidFill>
                  <a:schemeClr val="tx1"/>
                </a:solidFill>
              </a:rPr>
              <a:t>PWS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Punkty </a:t>
            </a:r>
            <a:r>
              <a:rPr lang="pl-PL" dirty="0" err="1"/>
              <a:t>ECTS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0375" y="1719618"/>
            <a:ext cx="8215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ECTS</a:t>
            </a:r>
            <a:r>
              <a:rPr lang="pl-PL" dirty="0"/>
              <a:t> (</a:t>
            </a:r>
            <a:r>
              <a:rPr lang="pl-PL" i="1" dirty="0" err="1"/>
              <a:t>European</a:t>
            </a:r>
            <a:r>
              <a:rPr lang="pl-PL" i="1" dirty="0"/>
              <a:t> </a:t>
            </a:r>
            <a:r>
              <a:rPr lang="pl-PL" i="1" dirty="0" err="1"/>
              <a:t>Credit</a:t>
            </a:r>
            <a:r>
              <a:rPr lang="pl-PL" i="1" dirty="0"/>
              <a:t> Transfer System)</a:t>
            </a:r>
            <a:r>
              <a:rPr lang="pl-PL" dirty="0"/>
              <a:t> - Europejski System Transferu Punktów. </a:t>
            </a:r>
          </a:p>
          <a:p>
            <a:pPr algn="ctr"/>
            <a:r>
              <a:rPr lang="pl-PL" b="1" dirty="0"/>
              <a:t>1 punkt </a:t>
            </a:r>
            <a:r>
              <a:rPr lang="pl-PL" b="1" dirty="0" err="1"/>
              <a:t>ECTS</a:t>
            </a:r>
            <a:r>
              <a:rPr lang="pl-PL" b="1" dirty="0"/>
              <a:t> = 25 godzin pracy studenta</a:t>
            </a:r>
          </a:p>
        </p:txBody>
      </p:sp>
      <p:sp>
        <p:nvSpPr>
          <p:cNvPr id="6" name="Elipsa 5"/>
          <p:cNvSpPr/>
          <p:nvPr/>
        </p:nvSpPr>
        <p:spPr>
          <a:xfrm>
            <a:off x="3111680" y="2934270"/>
            <a:ext cx="2347414" cy="1132764"/>
          </a:xfrm>
          <a:prstGeom prst="ellipse">
            <a:avLst/>
          </a:prstGeom>
          <a:solidFill>
            <a:srgbClr val="FFFF00">
              <a:alpha val="5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WYKŁAD </a:t>
            </a:r>
          </a:p>
          <a:p>
            <a:pPr algn="ctr"/>
            <a:r>
              <a:rPr lang="pl-PL" dirty="0">
                <a:solidFill>
                  <a:schemeClr val="tx1"/>
                </a:solidFill>
              </a:rPr>
              <a:t>W SALI</a:t>
            </a:r>
          </a:p>
        </p:txBody>
      </p:sp>
      <p:sp>
        <p:nvSpPr>
          <p:cNvPr id="7" name="Elipsa 6"/>
          <p:cNvSpPr/>
          <p:nvPr/>
        </p:nvSpPr>
        <p:spPr>
          <a:xfrm>
            <a:off x="4628858" y="3073023"/>
            <a:ext cx="2827019" cy="1990298"/>
          </a:xfrm>
          <a:prstGeom prst="ellipse">
            <a:avLst/>
          </a:prstGeom>
          <a:solidFill>
            <a:srgbClr val="92D050">
              <a:alpha val="50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ZAJĘCIA ZDALNE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716834" y="369770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16 godzin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417837" y="431244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14 godzin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946495" y="419584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20 godzin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53250" y="5489266"/>
            <a:ext cx="795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Nakład pracy studenta (</a:t>
            </a:r>
            <a:r>
              <a:rPr lang="pl-PL" b="1" dirty="0" err="1"/>
              <a:t>NPS</a:t>
            </a:r>
            <a:r>
              <a:rPr lang="pl-PL" b="1" dirty="0"/>
              <a:t>) = 16+14+20 = 50 godzin </a:t>
            </a:r>
            <a:r>
              <a:rPr lang="pl-PL" b="1" dirty="0">
                <a:sym typeface="Wingdings" panose="05000000000000000000" pitchFamily="2" charset="2"/>
              </a:rPr>
              <a:t> 2 punkty </a:t>
            </a:r>
            <a:r>
              <a:rPr lang="pl-PL" b="1" dirty="0" err="1">
                <a:sym typeface="Wingdings" panose="05000000000000000000" pitchFamily="2" charset="2"/>
              </a:rPr>
              <a:t>ECTS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3002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środek Nowych Technologii Edukacyjnych -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8" t="9184" r="17538" b="8286"/>
          <a:stretch/>
        </p:blipFill>
        <p:spPr>
          <a:xfrm>
            <a:off x="787792" y="2114654"/>
            <a:ext cx="5876246" cy="4117334"/>
          </a:xfrm>
          <a:prstGeom prst="rect">
            <a:avLst/>
          </a:prstGeom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1250"/>
            <a:ext cx="8497888" cy="1143000"/>
          </a:xfrm>
        </p:spPr>
        <p:txBody>
          <a:bodyPr/>
          <a:lstStyle/>
          <a:p>
            <a:pPr eaLnBrk="1" hangingPunct="1"/>
            <a:r>
              <a:rPr lang="pl-PL" dirty="0"/>
              <a:t>Jak rozpocząć korzystanie z ONTE?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38950" y="2949457"/>
            <a:ext cx="2305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rgbClr val="CC3300"/>
                </a:solidFill>
                <a:latin typeface="Verdana" pitchFamily="34" charset="0"/>
              </a:rPr>
              <a:t>Login i hasło takie jak do systemu </a:t>
            </a:r>
            <a:r>
              <a:rPr lang="pl-PL" sz="1600" b="1" dirty="0" err="1">
                <a:solidFill>
                  <a:srgbClr val="CC3300"/>
                </a:solidFill>
                <a:latin typeface="Verdana" pitchFamily="34" charset="0"/>
              </a:rPr>
              <a:t>iSAPS</a:t>
            </a:r>
            <a:endParaRPr lang="pl-PL" sz="1400" b="1" dirty="0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4987636" y="3275464"/>
            <a:ext cx="1795300" cy="6348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70848" y="1468102"/>
            <a:ext cx="823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pl-PL" b="0" dirty="0"/>
              <a:t>Platforma ONTE dostępna jest pod adresem</a:t>
            </a:r>
            <a:r>
              <a:rPr lang="pl-PL" dirty="0"/>
              <a:t> </a:t>
            </a:r>
            <a:r>
              <a:rPr lang="pl-PL" b="1" dirty="0" err="1"/>
              <a:t>onte.byd.pl</a:t>
            </a:r>
            <a:endParaRPr lang="pl-PL" b="1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60100" y="1507981"/>
            <a:ext cx="699062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CC3300"/>
                </a:solidFill>
                <a:latin typeface="Verdana" pitchFamily="34" charset="0"/>
              </a:rPr>
              <a:t>UWAGA!!</a:t>
            </a:r>
          </a:p>
          <a:p>
            <a:endParaRPr lang="pl-PL" sz="1600" b="1" dirty="0">
              <a:solidFill>
                <a:srgbClr val="CC3300"/>
              </a:solidFill>
              <a:latin typeface="Verdana" pitchFamily="34" charset="0"/>
            </a:endParaRPr>
          </a:p>
          <a:p>
            <a:r>
              <a:rPr lang="pl-PL" sz="1400" b="1" dirty="0">
                <a:latin typeface="Verdana" pitchFamily="34" charset="0"/>
              </a:rPr>
              <a:t>Przy pierwszym logowaniu Wasze dane nie są jeszcze kompletne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133109" y="2429597"/>
            <a:ext cx="328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CC3300"/>
                </a:solidFill>
              </a:rPr>
              <a:t>Kliknij tutaj aby edytować swój profil</a:t>
            </a:r>
          </a:p>
        </p:txBody>
      </p:sp>
      <p:pic>
        <p:nvPicPr>
          <p:cNvPr id="7" name="Obraz 6" descr="zmianaprofi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19985"/>
            <a:ext cx="9144000" cy="2647640"/>
          </a:xfrm>
          <a:prstGeom prst="rect">
            <a:avLst/>
          </a:prstGeom>
        </p:spPr>
      </p:pic>
      <p:sp>
        <p:nvSpPr>
          <p:cNvPr id="13319" name="Line 9"/>
          <p:cNvSpPr>
            <a:spLocks noChangeShapeType="1"/>
          </p:cNvSpPr>
          <p:nvPr/>
        </p:nvSpPr>
        <p:spPr bwMode="auto">
          <a:xfrm flipH="1">
            <a:off x="5417126" y="2687781"/>
            <a:ext cx="568037" cy="17733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1250"/>
            <a:ext cx="8497888" cy="1143000"/>
          </a:xfrm>
        </p:spPr>
        <p:txBody>
          <a:bodyPr/>
          <a:lstStyle/>
          <a:p>
            <a:pPr eaLnBrk="1" hangingPunct="1"/>
            <a:r>
              <a:rPr lang="pl-PL" dirty="0"/>
              <a:t>Jak rozpocząć korzystanie z ONTE?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235534" y="1547840"/>
            <a:ext cx="8562101" cy="30777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b="1" dirty="0">
                <a:latin typeface="Verdana" pitchFamily="34" charset="0"/>
              </a:rPr>
              <a:t>Po zalogowaniu każdy uzyskuje szybki dostęp do przedmiotów na które się zapisał.</a:t>
            </a:r>
          </a:p>
        </p:txBody>
      </p:sp>
      <p:pic>
        <p:nvPicPr>
          <p:cNvPr id="5" name="Obraz 4" descr="stareONT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0955" y="2010207"/>
            <a:ext cx="5257800" cy="1895475"/>
          </a:xfrm>
          <a:prstGeom prst="rect">
            <a:avLst/>
          </a:prstGeom>
        </p:spPr>
      </p:pic>
      <p:pic>
        <p:nvPicPr>
          <p:cNvPr id="6" name="Obraz 5" descr="4-oklad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509" y="4364179"/>
            <a:ext cx="6427467" cy="18933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60220" y="2247848"/>
            <a:ext cx="30341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+mn-lt"/>
              </a:rPr>
              <a:t>Krok pierwszy.</a:t>
            </a:r>
          </a:p>
          <a:p>
            <a:r>
              <a:rPr lang="pl-PL" sz="1400" dirty="0">
                <a:latin typeface="+mn-lt"/>
              </a:rPr>
              <a:t>Wybierz zakładkę zajęcia.</a:t>
            </a:r>
          </a:p>
          <a:p>
            <a:endParaRPr lang="pl-PL" sz="1400" dirty="0">
              <a:latin typeface="+mn-lt"/>
            </a:endParaRPr>
          </a:p>
          <a:p>
            <a:endParaRPr lang="pl-PL" sz="1400" dirty="0">
              <a:latin typeface="+mn-lt"/>
            </a:endParaRPr>
          </a:p>
          <a:p>
            <a:endParaRPr lang="pl-PL" sz="1400" dirty="0">
              <a:latin typeface="+mn-lt"/>
            </a:endParaRPr>
          </a:p>
          <a:p>
            <a:r>
              <a:rPr lang="pl-PL" sz="1400" b="1" dirty="0">
                <a:latin typeface="+mn-lt"/>
              </a:rPr>
              <a:t>Krok drugi.</a:t>
            </a:r>
          </a:p>
          <a:p>
            <a:r>
              <a:rPr lang="pl-PL" sz="1400" dirty="0">
                <a:latin typeface="+mn-lt"/>
              </a:rPr>
              <a:t>Odszukaj na półce okładkę przedmiotu, który Ciebie interesuje. 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2867891" y="2396836"/>
            <a:ext cx="4946073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1250"/>
            <a:ext cx="8497888" cy="1143000"/>
          </a:xfrm>
        </p:spPr>
        <p:txBody>
          <a:bodyPr/>
          <a:lstStyle/>
          <a:p>
            <a:pPr eaLnBrk="1" hangingPunct="1"/>
            <a:r>
              <a:rPr lang="pl-PL" dirty="0"/>
              <a:t>Jak rozpocząć korzystanie z ONTE?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środek Nowych Technologii Edukacyjnych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23176" r="15640" b="13221"/>
          <a:stretch/>
        </p:blipFill>
        <p:spPr>
          <a:xfrm>
            <a:off x="1125416" y="1800658"/>
            <a:ext cx="6435243" cy="3249637"/>
          </a:xfrm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15318"/>
            <a:ext cx="8496300" cy="1143000"/>
          </a:xfrm>
          <a:noFill/>
        </p:spPr>
        <p:txBody>
          <a:bodyPr/>
          <a:lstStyle/>
          <a:p>
            <a:pPr eaLnBrk="1" hangingPunct="1"/>
            <a:r>
              <a:rPr lang="pl-PL" dirty="0"/>
              <a:t>Jak skorzystać z wykładu?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464867" y="2544355"/>
            <a:ext cx="230680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Kursy „aktywne” – zajęcia z bieżącego semestru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29460" y="5264897"/>
            <a:ext cx="7923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 kursów archiwalnych jest dostęp przez całe studia pod warunkiem zapisania się do nich gdy były aktywne. </a:t>
            </a:r>
          </a:p>
          <a:p>
            <a:r>
              <a:rPr lang="pl-PL" dirty="0"/>
              <a:t>Do kursów archiwalnych nie można zapisać się samodzielnie.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64230" y="3728039"/>
            <a:ext cx="316523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Kursy „zarchiwizowane” – zajęcia z wcześniejszych semestrów</a:t>
            </a:r>
          </a:p>
        </p:txBody>
      </p:sp>
    </p:spTree>
    <p:extLst>
      <p:ext uri="{BB962C8B-B14F-4D97-AF65-F5344CB8AC3E}">
        <p14:creationId xmlns:p14="http://schemas.microsoft.com/office/powerpoint/2010/main" val="289708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dodajkurs.jpg"/>
          <p:cNvPicPr>
            <a:picLocks noChangeAspect="1"/>
          </p:cNvPicPr>
          <p:nvPr/>
        </p:nvPicPr>
        <p:blipFill>
          <a:blip r:embed="rId3" cstate="print"/>
          <a:srcRect t="5156" b="12349"/>
          <a:stretch>
            <a:fillRect/>
          </a:stretch>
        </p:blipFill>
        <p:spPr>
          <a:xfrm>
            <a:off x="5084618" y="1482434"/>
            <a:ext cx="3661930" cy="1634836"/>
          </a:xfrm>
          <a:prstGeom prst="rect">
            <a:avLst/>
          </a:prstGeom>
        </p:spPr>
      </p:pic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15318"/>
            <a:ext cx="8496300" cy="1143000"/>
          </a:xfrm>
          <a:noFill/>
        </p:spPr>
        <p:txBody>
          <a:bodyPr/>
          <a:lstStyle/>
          <a:p>
            <a:pPr eaLnBrk="1" hangingPunct="1"/>
            <a:r>
              <a:rPr lang="pl-PL" dirty="0"/>
              <a:t>Jak skorzystać z wykładu?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35527" y="1537851"/>
            <a:ext cx="85343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+mn-lt"/>
              </a:rPr>
              <a:t>Krok pierwszy.</a:t>
            </a:r>
          </a:p>
          <a:p>
            <a:r>
              <a:rPr lang="pl-PL" sz="1400" dirty="0">
                <a:latin typeface="+mn-lt"/>
              </a:rPr>
              <a:t>Wybierz zakładkę zajęcia na stronie głównej.</a:t>
            </a:r>
          </a:p>
          <a:p>
            <a:endParaRPr lang="pl-PL" sz="1400" dirty="0">
              <a:latin typeface="+mn-lt"/>
            </a:endParaRPr>
          </a:p>
          <a:p>
            <a:r>
              <a:rPr lang="pl-PL" sz="1400" b="1" dirty="0">
                <a:latin typeface="+mn-lt"/>
              </a:rPr>
              <a:t>Krok drugi.</a:t>
            </a:r>
          </a:p>
          <a:p>
            <a:r>
              <a:rPr lang="pl-PL" sz="1400" dirty="0">
                <a:latin typeface="+mn-lt"/>
              </a:rPr>
              <a:t>Wybierz okładkę </a:t>
            </a:r>
            <a:r>
              <a:rPr lang="pl-PL" sz="1400" b="1" i="1" dirty="0">
                <a:latin typeface="+mn-lt"/>
              </a:rPr>
              <a:t>Dodaj kurs </a:t>
            </a:r>
            <a:r>
              <a:rPr lang="pl-PL" sz="1400" dirty="0">
                <a:latin typeface="+mn-lt"/>
              </a:rPr>
              <a:t>(zawsze na końcu)</a:t>
            </a:r>
          </a:p>
          <a:p>
            <a:endParaRPr lang="pl-PL" sz="1400" dirty="0">
              <a:latin typeface="+mn-lt"/>
            </a:endParaRPr>
          </a:p>
          <a:p>
            <a:r>
              <a:rPr lang="pl-PL" sz="1400" b="1" dirty="0">
                <a:latin typeface="+mn-lt"/>
              </a:rPr>
              <a:t>Krok trzeci.</a:t>
            </a:r>
          </a:p>
          <a:p>
            <a:r>
              <a:rPr lang="pl-PL" sz="1400" dirty="0">
                <a:latin typeface="+mn-lt"/>
              </a:rPr>
              <a:t>Wybierz miasto, system studiów i wpisz fragment nazwy przedmiotu</a:t>
            </a:r>
          </a:p>
          <a:p>
            <a:endParaRPr lang="pl-PL" sz="1400" dirty="0">
              <a:latin typeface="+mn-lt"/>
            </a:endParaRPr>
          </a:p>
          <a:p>
            <a:r>
              <a:rPr lang="pl-PL" sz="1400" b="1" dirty="0">
                <a:latin typeface="+mn-lt"/>
              </a:rPr>
              <a:t>Krok czwarty.</a:t>
            </a:r>
          </a:p>
          <a:p>
            <a:r>
              <a:rPr lang="pl-PL" sz="1400" dirty="0">
                <a:latin typeface="+mn-lt"/>
              </a:rPr>
              <a:t>Naciśnij na ikonkę z kluczem przy kursie na który chcesz się zapisać</a:t>
            </a:r>
          </a:p>
        </p:txBody>
      </p:sp>
      <p:pic>
        <p:nvPicPr>
          <p:cNvPr id="7" name="Obraz 6" descr="wybi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5" y="3985361"/>
            <a:ext cx="8820150" cy="26003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15318"/>
            <a:ext cx="8496300" cy="1143000"/>
          </a:xfrm>
          <a:noFill/>
        </p:spPr>
        <p:txBody>
          <a:bodyPr/>
          <a:lstStyle/>
          <a:p>
            <a:pPr eaLnBrk="1" hangingPunct="1"/>
            <a:r>
              <a:rPr lang="pl-PL" dirty="0"/>
              <a:t>Jak skorzystać z wykładu?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35527" y="2958689"/>
            <a:ext cx="511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+mn-lt"/>
              </a:rPr>
              <a:t>Krok piąty.</a:t>
            </a:r>
          </a:p>
          <a:p>
            <a:r>
              <a:rPr lang="pl-PL" sz="1400" dirty="0">
                <a:latin typeface="+mn-lt"/>
              </a:rPr>
              <a:t>Wybierz grupę do której należysz. (Może to być nazwa obszaru studiów, grupy dziekanatowej, lub grupy wykładowej.</a:t>
            </a:r>
          </a:p>
          <a:p>
            <a:endParaRPr lang="pl-PL" sz="1400" dirty="0">
              <a:latin typeface="+mn-lt"/>
            </a:endParaRPr>
          </a:p>
          <a:p>
            <a:r>
              <a:rPr lang="pl-PL" sz="1400" b="1" dirty="0">
                <a:latin typeface="+mn-lt"/>
              </a:rPr>
              <a:t>Krok szósty.</a:t>
            </a:r>
          </a:p>
          <a:p>
            <a:r>
              <a:rPr lang="pl-PL" sz="1400" dirty="0">
                <a:latin typeface="+mn-lt"/>
              </a:rPr>
              <a:t>Skopiuj lub zapisz klucz dostępu, a następnie naciśnij przycisk </a:t>
            </a:r>
            <a:r>
              <a:rPr lang="pl-PL" sz="1400" b="1" i="1" dirty="0">
                <a:latin typeface="+mn-lt"/>
              </a:rPr>
              <a:t>Zapisz</a:t>
            </a:r>
          </a:p>
          <a:p>
            <a:endParaRPr lang="pl-PL" sz="1400" b="1" i="1" dirty="0">
              <a:latin typeface="+mn-lt"/>
            </a:endParaRPr>
          </a:p>
          <a:p>
            <a:r>
              <a:rPr lang="pl-PL" sz="1400" b="1" dirty="0">
                <a:latin typeface="+mn-lt"/>
              </a:rPr>
              <a:t>Krok siódmy.</a:t>
            </a:r>
          </a:p>
          <a:p>
            <a:r>
              <a:rPr lang="pl-PL" sz="1400" dirty="0">
                <a:latin typeface="+mn-lt"/>
              </a:rPr>
              <a:t>Wklej klucz dostępu w okienku zapisywania się do kursu.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5541"/>
          <a:stretch>
            <a:fillRect/>
          </a:stretch>
        </p:blipFill>
        <p:spPr bwMode="auto">
          <a:xfrm>
            <a:off x="5446569" y="2911813"/>
            <a:ext cx="3238500" cy="89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6372046" y="3435617"/>
            <a:ext cx="667109" cy="2875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16490"/>
          <a:stretch>
            <a:fillRect/>
          </a:stretch>
        </p:blipFill>
        <p:spPr bwMode="auto">
          <a:xfrm>
            <a:off x="5479060" y="3913172"/>
            <a:ext cx="3200400" cy="172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ze strzałką 8"/>
          <p:cNvCxnSpPr/>
          <p:nvPr/>
        </p:nvCxnSpPr>
        <p:spPr>
          <a:xfrm>
            <a:off x="2504049" y="4375052"/>
            <a:ext cx="3924047" cy="7455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94442" y="1657918"/>
            <a:ext cx="8285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Dostęp do większości obszarów, w których odbywają się zajęcia jest chroniony „kluczem dostępu”. Zadaniem klucza jest przypisanie Was do odpowiednich grup.  Klucz dostępu może wam podać prowadzący na pierwszych zajęciach…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415318"/>
            <a:ext cx="8496300" cy="1143000"/>
          </a:xfrm>
          <a:noFill/>
        </p:spPr>
        <p:txBody>
          <a:bodyPr/>
          <a:lstStyle/>
          <a:p>
            <a:pPr eaLnBrk="1" hangingPunct="1"/>
            <a:r>
              <a:rPr lang="pl-PL" dirty="0"/>
              <a:t>Jak skorzystać z wykładu?</a:t>
            </a:r>
          </a:p>
        </p:txBody>
      </p:sp>
      <p:sp>
        <p:nvSpPr>
          <p:cNvPr id="14341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89038" y="2505226"/>
            <a:ext cx="2576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  </a:t>
            </a:r>
          </a:p>
        </p:txBody>
      </p:sp>
      <p:pic>
        <p:nvPicPr>
          <p:cNvPr id="6" name="Obraz 5" descr="zapis.jpg"/>
          <p:cNvPicPr>
            <a:picLocks noChangeAspect="1"/>
          </p:cNvPicPr>
          <p:nvPr/>
        </p:nvPicPr>
        <p:blipFill>
          <a:blip r:embed="rId4" cstate="print"/>
          <a:srcRect r="11988"/>
          <a:stretch>
            <a:fillRect/>
          </a:stretch>
        </p:blipFill>
        <p:spPr>
          <a:xfrm>
            <a:off x="0" y="1716684"/>
            <a:ext cx="9144000" cy="295677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311236" y="4063862"/>
            <a:ext cx="3645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/>
              <a:t>W tym miejscu wpisujemy klucz dostępu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H="1" flipV="1">
            <a:off x="2563091" y="3703644"/>
            <a:ext cx="1246909" cy="3325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307696" y="5292435"/>
            <a:ext cx="8420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n-lt"/>
              </a:rPr>
              <a:t>W ten sposób można się zapisać do każdego kursu. Jeżeli przez pomyłkę wejdziecie do przedmiotu, na którym Was być nie powinno – wypiszcie się z tego kursu. Przycisk znajdziecie po lewej stronie.</a:t>
            </a:r>
          </a:p>
          <a:p>
            <a:endParaRPr lang="pl-PL" sz="1400" dirty="0">
              <a:latin typeface="+mn-lt"/>
            </a:endParaRPr>
          </a:p>
          <a:p>
            <a:r>
              <a:rPr lang="pl-PL" sz="1400" b="1" dirty="0">
                <a:latin typeface="+mn-lt"/>
              </a:rPr>
              <a:t>Wobec osób, które będą zapisywały się do obszarów, które nie są im przypisane będą wyciągane konsekwencje.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Której przeglądarki używać?</a:t>
            </a:r>
          </a:p>
        </p:txBody>
      </p:sp>
      <p:sp>
        <p:nvSpPr>
          <p:cNvPr id="5" name="Prostokąt 8"/>
          <p:cNvSpPr>
            <a:spLocks noChangeArrowheads="1"/>
          </p:cNvSpPr>
          <p:nvPr/>
        </p:nvSpPr>
        <p:spPr bwMode="auto">
          <a:xfrm>
            <a:off x="2192007" y="2452263"/>
            <a:ext cx="34342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/>
              <a:t>www.mozilla.org/pl/products/</a:t>
            </a:r>
          </a:p>
        </p:txBody>
      </p:sp>
      <p:sp>
        <p:nvSpPr>
          <p:cNvPr id="6" name="Prostokąt 9"/>
          <p:cNvSpPr>
            <a:spLocks noChangeArrowheads="1"/>
          </p:cNvSpPr>
          <p:nvPr/>
        </p:nvSpPr>
        <p:spPr bwMode="auto">
          <a:xfrm>
            <a:off x="4087482" y="3684212"/>
            <a:ext cx="2765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/>
              <a:t>www.google.pl/chrome</a:t>
            </a:r>
          </a:p>
        </p:txBody>
      </p:sp>
      <p:pic>
        <p:nvPicPr>
          <p:cNvPr id="9" name="Obraz 12" descr="firefox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82" y="2054070"/>
            <a:ext cx="154463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4279855278073908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9988" y="3017627"/>
            <a:ext cx="1734579" cy="1734579"/>
          </a:xfrm>
          <a:prstGeom prst="rect">
            <a:avLst/>
          </a:prstGeom>
        </p:spPr>
      </p:pic>
      <p:pic>
        <p:nvPicPr>
          <p:cNvPr id="1026" name="Picture 2" descr="http://techgage.com/wp-content/uploads/2014/04/Internet-Explorer-11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2" y="4541478"/>
            <a:ext cx="1374495" cy="13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8"/>
          <p:cNvSpPr>
            <a:spLocks noChangeArrowheads="1"/>
          </p:cNvSpPr>
          <p:nvPr/>
        </p:nvSpPr>
        <p:spPr bwMode="auto">
          <a:xfrm>
            <a:off x="2054890" y="5087272"/>
            <a:ext cx="50161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dirty="0"/>
              <a:t>jest w systemie Windows ale nie zalecamy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Czego można się spodziewać?</a:t>
            </a:r>
          </a:p>
        </p:txBody>
      </p:sp>
      <p:sp>
        <p:nvSpPr>
          <p:cNvPr id="12" name="pole tekstowe 13"/>
          <p:cNvSpPr txBox="1">
            <a:spLocks noChangeArrowheads="1"/>
          </p:cNvSpPr>
          <p:nvPr/>
        </p:nvSpPr>
        <p:spPr bwMode="auto">
          <a:xfrm>
            <a:off x="2455863" y="2006600"/>
            <a:ext cx="1890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Pliki do pobrania</a:t>
            </a:r>
          </a:p>
        </p:txBody>
      </p:sp>
      <p:sp>
        <p:nvSpPr>
          <p:cNvPr id="14" name="pole tekstowe 15"/>
          <p:cNvSpPr txBox="1">
            <a:spLocks noChangeArrowheads="1"/>
          </p:cNvSpPr>
          <p:nvPr/>
        </p:nvSpPr>
        <p:spPr bwMode="auto">
          <a:xfrm>
            <a:off x="2408442" y="2667144"/>
            <a:ext cx="312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Materiały w formie pliku PDF</a:t>
            </a:r>
          </a:p>
        </p:txBody>
      </p:sp>
      <p:sp>
        <p:nvSpPr>
          <p:cNvPr id="15" name="pole tekstowe 16"/>
          <p:cNvSpPr txBox="1">
            <a:spLocks noChangeArrowheads="1"/>
          </p:cNvSpPr>
          <p:nvPr/>
        </p:nvSpPr>
        <p:spPr bwMode="auto">
          <a:xfrm>
            <a:off x="2383042" y="3396858"/>
            <a:ext cx="478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/>
              <a:t>Źródło wiedzy znajdujące się w sieci Internet</a:t>
            </a:r>
          </a:p>
        </p:txBody>
      </p:sp>
      <p:sp>
        <p:nvSpPr>
          <p:cNvPr id="16" name="pole tekstowe 17"/>
          <p:cNvSpPr txBox="1">
            <a:spLocks noChangeArrowheads="1"/>
          </p:cNvSpPr>
          <p:nvPr/>
        </p:nvSpPr>
        <p:spPr bwMode="auto">
          <a:xfrm>
            <a:off x="2408442" y="4128160"/>
            <a:ext cx="347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/>
              <a:t>Quiz – zestaw zadań testowych </a:t>
            </a:r>
          </a:p>
        </p:txBody>
      </p:sp>
      <p:sp>
        <p:nvSpPr>
          <p:cNvPr id="17" name="pole tekstowe 18"/>
          <p:cNvSpPr txBox="1">
            <a:spLocks noChangeArrowheads="1"/>
          </p:cNvSpPr>
          <p:nvPr/>
        </p:nvSpPr>
        <p:spPr bwMode="auto">
          <a:xfrm>
            <a:off x="2383042" y="4859461"/>
            <a:ext cx="5027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Zadanie – miejsce na Twoje pliki z odpowiedzią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840" y="1941961"/>
            <a:ext cx="536991" cy="42308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840" y="3307802"/>
            <a:ext cx="536991" cy="5889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092" y="2607195"/>
            <a:ext cx="536991" cy="52071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3840" y="4734686"/>
            <a:ext cx="536991" cy="629576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5635" y="4006877"/>
            <a:ext cx="535196" cy="5543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robimy na zajęciach </a:t>
            </a:r>
            <a:r>
              <a:rPr lang="pl-PL" dirty="0" err="1"/>
              <a:t>on-line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5328" y="1403254"/>
            <a:ext cx="8229600" cy="4525963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Poznajemy nowe zjawiska</a:t>
            </a:r>
          </a:p>
        </p:txBody>
      </p:sp>
      <p:sp>
        <p:nvSpPr>
          <p:cNvPr id="7" name="Text Box 6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338387" y="4919663"/>
            <a:ext cx="23764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pl-PL" b="1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4"/>
          <a:stretch/>
        </p:blipFill>
        <p:spPr>
          <a:xfrm>
            <a:off x="283544" y="2103886"/>
            <a:ext cx="8593169" cy="4339121"/>
          </a:xfrm>
          <a:prstGeom prst="rect">
            <a:avLst/>
          </a:prstGeom>
        </p:spPr>
      </p:pic>
      <p:pic>
        <p:nvPicPr>
          <p:cNvPr id="10" name="Obraz 9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t="20355" r="16144" b="17788"/>
          <a:stretch/>
        </p:blipFill>
        <p:spPr>
          <a:xfrm>
            <a:off x="1750103" y="3418453"/>
            <a:ext cx="5660050" cy="30104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robimy na zajęciach </a:t>
            </a:r>
            <a:r>
              <a:rPr lang="pl-PL" dirty="0" err="1"/>
              <a:t>on-line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73588"/>
            <a:ext cx="8229600" cy="4525963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  <a:latin typeface="Verdana" pitchFamily="34" charset="0"/>
              </a:rPr>
              <a:t>Rozwiązujemy zadania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46535"/>
            <a:ext cx="8289470" cy="39854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32908"/>
            <a:ext cx="8229600" cy="4525963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Uczymy się języków obcych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6"/>
          <a:stretch/>
        </p:blipFill>
        <p:spPr>
          <a:xfrm>
            <a:off x="267286" y="2066233"/>
            <a:ext cx="8679766" cy="4292367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54968"/>
          </a:xfrm>
        </p:spPr>
        <p:txBody>
          <a:bodyPr/>
          <a:lstStyle/>
          <a:p>
            <a:r>
              <a:rPr lang="pl-PL" dirty="0"/>
              <a:t>Co robimy na zajęciach </a:t>
            </a:r>
            <a:r>
              <a:rPr lang="pl-PL" dirty="0" err="1"/>
              <a:t>on-line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8171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robimy na zajęciach </a:t>
            </a:r>
            <a:r>
              <a:rPr lang="pl-PL" dirty="0" err="1"/>
              <a:t>on-line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32908"/>
            <a:ext cx="8229600" cy="4525963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  <a:latin typeface="Verdana" pitchFamily="34" charset="0"/>
              </a:rPr>
              <a:t>Rozmawiamy</a:t>
            </a:r>
          </a:p>
          <a:p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>
          <a:xfrm>
            <a:off x="225083" y="1982636"/>
            <a:ext cx="8693834" cy="42212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zrobić gdy jest problem?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361" y="1903391"/>
            <a:ext cx="8229600" cy="1346246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problem techniczny </a:t>
            </a:r>
            <a:r>
              <a:rPr lang="pl-PL" b="0" dirty="0"/>
              <a:t>– </a:t>
            </a:r>
            <a:r>
              <a:rPr lang="pl-PL" b="0" dirty="0" err="1"/>
              <a:t>admin.onte@byd.pl</a:t>
            </a:r>
            <a:endParaRPr lang="pl-PL" b="0" dirty="0"/>
          </a:p>
          <a:p>
            <a:endParaRPr lang="pl-PL" dirty="0"/>
          </a:p>
          <a:p>
            <a:r>
              <a:rPr lang="pl-PL" dirty="0"/>
              <a:t>problem trudny do określenia ale poważny </a:t>
            </a:r>
            <a:r>
              <a:rPr lang="pl-PL" b="0" dirty="0"/>
              <a:t>– onte@byd.pl</a:t>
            </a:r>
          </a:p>
          <a:p>
            <a:pPr>
              <a:buNone/>
            </a:pPr>
            <a:endParaRPr lang="pl-PL" b="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972342" y="4001104"/>
            <a:ext cx="710963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/>
              <a:t>ONTE nie zajmuje się prowadzeniem zajęć.</a:t>
            </a:r>
          </a:p>
          <a:p>
            <a:endParaRPr lang="pl-PL" sz="2000" b="1" dirty="0"/>
          </a:p>
          <a:p>
            <a:r>
              <a:rPr lang="pl-PL" dirty="0"/>
              <a:t>ONTE zapewnia obsługę techniczną i metodyczną zajęć.</a:t>
            </a:r>
          </a:p>
          <a:p>
            <a:r>
              <a:rPr lang="pl-PL" dirty="0"/>
              <a:t>ONTE prowadzi szkolenia dla studentów i wykładowców</a:t>
            </a:r>
          </a:p>
          <a:p>
            <a:r>
              <a:rPr lang="pl-PL" dirty="0"/>
              <a:t>ONTE analizuje aktywność studentów i wykładowców na platformie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ktoś myśli że to już koniec?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39107" y="2639788"/>
            <a:ext cx="6694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jeszcze nie jest koniec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85800" y="2704804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err="1">
                <a:latin typeface="Verdana" pitchFamily="34" charset="0"/>
              </a:rPr>
              <a:t>wsg.byd.pl</a:t>
            </a:r>
            <a:r>
              <a:rPr lang="pl-PL" b="1" dirty="0">
                <a:latin typeface="Verdana" pitchFamily="34" charset="0"/>
              </a:rPr>
              <a:t> </a:t>
            </a:r>
            <a:r>
              <a:rPr lang="pl-PL" dirty="0">
                <a:latin typeface="Verdana" pitchFamily="34" charset="0"/>
              </a:rPr>
              <a:t>– strona główna WSG</a:t>
            </a:r>
          </a:p>
        </p:txBody>
      </p:sp>
      <p:sp>
        <p:nvSpPr>
          <p:cNvPr id="2051" name="Text Box 5">
            <a:hlinkClick r:id="rId4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685800" y="3697752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err="1">
                <a:latin typeface="Verdana" pitchFamily="34" charset="0"/>
              </a:rPr>
              <a:t>wsg.isaps.pl</a:t>
            </a:r>
            <a:r>
              <a:rPr lang="pl-PL" sz="2400" b="1" dirty="0">
                <a:latin typeface="Verdana" pitchFamily="34" charset="0"/>
              </a:rPr>
              <a:t> </a:t>
            </a:r>
            <a:r>
              <a:rPr lang="pl-PL" dirty="0">
                <a:latin typeface="Verdana" pitchFamily="34" charset="0"/>
              </a:rPr>
              <a:t>– </a:t>
            </a:r>
            <a:r>
              <a:rPr lang="pl-PL" dirty="0" err="1">
                <a:latin typeface="Verdana" pitchFamily="34" charset="0"/>
              </a:rPr>
              <a:t>iSAPS</a:t>
            </a:r>
            <a:r>
              <a:rPr lang="pl-PL" dirty="0">
                <a:latin typeface="Verdana" pitchFamily="34" charset="0"/>
              </a:rPr>
              <a:t> </a:t>
            </a:r>
            <a:r>
              <a:rPr lang="pl-PL" sz="1600" dirty="0">
                <a:latin typeface="Verdana" pitchFamily="34" charset="0"/>
              </a:rPr>
              <a:t>(Wirtualny Dziekanat)</a:t>
            </a:r>
          </a:p>
        </p:txBody>
      </p:sp>
      <p:sp>
        <p:nvSpPr>
          <p:cNvPr id="2052" name="Text Box 6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685800" y="467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err="1">
                <a:latin typeface="Verdana" pitchFamily="34" charset="0"/>
              </a:rPr>
              <a:t>onte.byd.pl</a:t>
            </a:r>
            <a:r>
              <a:rPr lang="pl-PL" sz="2400" b="1" dirty="0">
                <a:latin typeface="Verdana" pitchFamily="34" charset="0"/>
              </a:rPr>
              <a:t> </a:t>
            </a:r>
            <a:r>
              <a:rPr lang="pl-PL" dirty="0">
                <a:latin typeface="Verdana" pitchFamily="34" charset="0"/>
              </a:rPr>
              <a:t>– platforma ONTE </a:t>
            </a:r>
            <a:r>
              <a:rPr lang="pl-PL" sz="1600" dirty="0">
                <a:latin typeface="Verdana" pitchFamily="34" charset="0"/>
              </a:rPr>
              <a:t>(Platforma zdalnego nauczania)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829112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pl-PL" sz="32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Które adresy stron internetowych warto zapamiętać?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04825" y="1493838"/>
            <a:ext cx="8215313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dirty="0">
                <a:solidFill>
                  <a:srgbClr val="000000"/>
                </a:solidFill>
              </a:rPr>
              <a:t>Podczas próby logowania do ISAPS lub na ONTE w przypadku przeglądarki Mozilla </a:t>
            </a:r>
            <a:r>
              <a:rPr lang="pl-PL" dirty="0" err="1">
                <a:solidFill>
                  <a:srgbClr val="000000"/>
                </a:solidFill>
              </a:rPr>
              <a:t>Firefox</a:t>
            </a:r>
            <a:r>
              <a:rPr lang="pl-PL" dirty="0">
                <a:solidFill>
                  <a:srgbClr val="000000"/>
                </a:solidFill>
              </a:rPr>
              <a:t> może pojawić się komunikat o braku lub błędzie certyfikatu dla tej strony. Należy wybrać działanie umożliwiające kontynuację pracy. 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42913" y="443454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pl-PL" sz="32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Logowanie – błąd certyfikatu</a:t>
            </a:r>
          </a:p>
        </p:txBody>
      </p:sp>
      <p:pic>
        <p:nvPicPr>
          <p:cNvPr id="8" name="Obraz 7" descr="ff35c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933" y="2489611"/>
            <a:ext cx="5446047" cy="29923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f35wy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5058" y="1654170"/>
            <a:ext cx="5220929" cy="378660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2913" y="443454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pl-PL" sz="32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Logowanie – błąd certyfikatu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f35d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0813" y="1624950"/>
            <a:ext cx="4970206" cy="397148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2913" y="443454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pl-PL" sz="32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Logowanie – błąd certyfikatu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273321" y="895641"/>
            <a:ext cx="8461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pl-PL" dirty="0"/>
              <a:t>Aby zalogować się do systemu, należy podać unikatowy login i hasło. </a:t>
            </a:r>
          </a:p>
          <a:p>
            <a:pPr algn="just">
              <a:spcBef>
                <a:spcPts val="0"/>
              </a:spcBef>
            </a:pPr>
            <a:r>
              <a:rPr lang="pl-PL" dirty="0"/>
              <a:t>Login i hasło są dokładnie takie same jak do </a:t>
            </a:r>
            <a:r>
              <a:rPr lang="pl-PL" dirty="0" err="1"/>
              <a:t>iSAPS</a:t>
            </a:r>
            <a:r>
              <a:rPr lang="pl-PL" dirty="0"/>
              <a:t>. </a:t>
            </a:r>
          </a:p>
          <a:p>
            <a:pPr algn="just">
              <a:spcBef>
                <a:spcPts val="0"/>
              </a:spcBef>
            </a:pPr>
            <a:r>
              <a:rPr lang="pl-PL" b="1" dirty="0"/>
              <a:t>Login lub hasło można zmienić tylko w systemie </a:t>
            </a:r>
            <a:r>
              <a:rPr lang="pl-PL" b="1" dirty="0" err="1"/>
              <a:t>iSAPS</a:t>
            </a:r>
            <a:endParaRPr lang="pl-PL" b="1" dirty="0"/>
          </a:p>
        </p:txBody>
      </p:sp>
      <p:grpSp>
        <p:nvGrpSpPr>
          <p:cNvPr id="2" name="Grupa 1"/>
          <p:cNvGrpSpPr/>
          <p:nvPr/>
        </p:nvGrpSpPr>
        <p:grpSpPr>
          <a:xfrm>
            <a:off x="228600" y="2188137"/>
            <a:ext cx="8545513" cy="3963715"/>
            <a:chOff x="228600" y="1512888"/>
            <a:chExt cx="8545513" cy="3963715"/>
          </a:xfrm>
        </p:grpSpPr>
        <p:pic>
          <p:nvPicPr>
            <p:cNvPr id="5123" name="Picture 6" descr="glowk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512888"/>
              <a:ext cx="8545513" cy="52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Obraz 4" descr="zmianahasl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773" y="2105459"/>
              <a:ext cx="7278399" cy="3371144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14325" y="1889125"/>
            <a:ext cx="8542338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2000" b="1" dirty="0"/>
              <a:t>Zasady tworzenia bezpiecznych haseł</a:t>
            </a:r>
          </a:p>
          <a:p>
            <a:pPr marL="355600">
              <a:spcAft>
                <a:spcPts val="600"/>
              </a:spcAft>
              <a:defRPr/>
            </a:pPr>
            <a:r>
              <a:rPr lang="pl-PL" sz="2000" dirty="0"/>
              <a:t>hasło powinno mieć przynajmniej 8 znaków </a:t>
            </a:r>
          </a:p>
          <a:p>
            <a:pPr marL="355600">
              <a:spcAft>
                <a:spcPts val="600"/>
              </a:spcAft>
              <a:defRPr/>
            </a:pPr>
            <a:r>
              <a:rPr lang="pl-PL" sz="2000" dirty="0"/>
              <a:t>w haśle powinny wystąpić małe i wielkie litery </a:t>
            </a:r>
          </a:p>
          <a:p>
            <a:pPr marL="355600">
              <a:spcAft>
                <a:spcPts val="600"/>
              </a:spcAft>
              <a:defRPr/>
            </a:pPr>
            <a:r>
              <a:rPr lang="pl-PL" sz="2000" dirty="0"/>
              <a:t>w haśle powinny wystąpić cyfry</a:t>
            </a:r>
          </a:p>
          <a:p>
            <a:pPr marL="355600">
              <a:spcAft>
                <a:spcPts val="600"/>
              </a:spcAft>
              <a:defRPr/>
            </a:pPr>
            <a:endParaRPr lang="pl-PL" sz="2000" dirty="0"/>
          </a:p>
          <a:p>
            <a:pPr>
              <a:spcAft>
                <a:spcPts val="600"/>
              </a:spcAft>
              <a:defRPr/>
            </a:pPr>
            <a:r>
              <a:rPr lang="pl-PL" sz="2000" b="1" dirty="0"/>
              <a:t>Nie należy zapamiętywać haseł, należy wymyślić sposób tworzenia haseł i zapamiętać ten sposób. </a:t>
            </a:r>
          </a:p>
          <a:p>
            <a:pPr>
              <a:spcAft>
                <a:spcPts val="600"/>
              </a:spcAft>
              <a:defRPr/>
            </a:pPr>
            <a:endParaRPr lang="pl-PL" sz="2000" b="1" dirty="0"/>
          </a:p>
          <a:p>
            <a:pPr algn="ctr">
              <a:spcAft>
                <a:spcPts val="600"/>
              </a:spcAft>
              <a:defRPr/>
            </a:pPr>
            <a:r>
              <a:rPr lang="pl-PL" sz="2000" dirty="0"/>
              <a:t>Przykładowe hasło: </a:t>
            </a:r>
            <a:r>
              <a:rPr lang="pl-PL" sz="2400" dirty="0"/>
              <a:t>Jk16IsApSx</a:t>
            </a:r>
            <a:endParaRPr lang="pl-PL" sz="2400" b="1" dirty="0"/>
          </a:p>
        </p:txBody>
      </p:sp>
      <p:sp>
        <p:nvSpPr>
          <p:cNvPr id="1741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Bezpieczne hasła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Bezpieczne hasła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4325" y="1997633"/>
            <a:ext cx="8678863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pl-PL" sz="2000" dirty="0"/>
              <a:t>Na zmianę pisane są małe i wielkie litery: </a:t>
            </a:r>
            <a:r>
              <a:rPr lang="pl-PL" sz="2000" b="1" dirty="0"/>
              <a:t>Jk</a:t>
            </a:r>
            <a:r>
              <a:rPr lang="pl-PL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15</a:t>
            </a:r>
            <a:r>
              <a:rPr lang="pl-PL" sz="2000" b="1" dirty="0"/>
              <a:t>IsApSx</a:t>
            </a:r>
            <a:r>
              <a:rPr lang="pl-PL" sz="2000" dirty="0"/>
              <a:t>,</a:t>
            </a:r>
          </a:p>
          <a:p>
            <a:pPr>
              <a:spcAft>
                <a:spcPts val="600"/>
              </a:spcAft>
              <a:defRPr/>
            </a:pPr>
            <a:r>
              <a:rPr lang="pl-PL" sz="2000" dirty="0"/>
              <a:t>hasło należy do Jasia Kowalskiego: </a:t>
            </a:r>
            <a:r>
              <a:rPr lang="pl-PL" sz="2000" b="1" dirty="0"/>
              <a:t>Jk</a:t>
            </a:r>
            <a:r>
              <a:rPr lang="pl-PL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15IsApSx</a:t>
            </a:r>
            <a:r>
              <a:rPr lang="pl-PL" sz="2000" dirty="0"/>
              <a:t>,</a:t>
            </a:r>
          </a:p>
          <a:p>
            <a:pPr>
              <a:spcAft>
                <a:spcPts val="600"/>
              </a:spcAft>
              <a:defRPr/>
            </a:pPr>
            <a:r>
              <a:rPr lang="pl-PL" sz="2000" dirty="0"/>
              <a:t>obowiązuje w roku 2016: </a:t>
            </a:r>
            <a:r>
              <a:rPr lang="pl-PL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Jk</a:t>
            </a:r>
            <a:r>
              <a:rPr lang="pl-PL" sz="2000" b="1" dirty="0"/>
              <a:t>16</a:t>
            </a:r>
            <a:r>
              <a:rPr lang="pl-PL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IsApSx</a:t>
            </a:r>
            <a:r>
              <a:rPr lang="pl-PL" sz="2000" dirty="0"/>
              <a:t>,</a:t>
            </a:r>
          </a:p>
          <a:p>
            <a:pPr>
              <a:spcAft>
                <a:spcPts val="600"/>
              </a:spcAft>
              <a:defRPr/>
            </a:pPr>
            <a:r>
              <a:rPr lang="pl-PL" sz="2000" dirty="0"/>
              <a:t>Hasło pozwala się logować do ISAPS: </a:t>
            </a:r>
            <a:r>
              <a:rPr lang="pl-PL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Jk</a:t>
            </a:r>
            <a:r>
              <a:rPr lang="pl-PL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15</a:t>
            </a:r>
            <a:r>
              <a:rPr lang="pl-PL" sz="2000" b="1" dirty="0"/>
              <a:t>IsApS</a:t>
            </a:r>
            <a:r>
              <a:rPr lang="pl-PL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x</a:t>
            </a:r>
            <a:r>
              <a:rPr lang="pl-PL" sz="2000" b="1" dirty="0"/>
              <a:t>,</a:t>
            </a:r>
            <a:endParaRPr lang="pl-PL" sz="2000" dirty="0"/>
          </a:p>
          <a:p>
            <a:pPr>
              <a:spcAft>
                <a:spcPts val="600"/>
              </a:spcAft>
              <a:defRPr/>
            </a:pPr>
            <a:r>
              <a:rPr lang="pl-PL" sz="2000" dirty="0"/>
              <a:t>hasło obowiązuje w październiku: </a:t>
            </a:r>
            <a:r>
              <a:rPr lang="pl-PL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Jk15IsApS</a:t>
            </a:r>
            <a:r>
              <a:rPr lang="pl-PL" sz="2000" b="1" dirty="0"/>
              <a:t>x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0080" y="4490829"/>
            <a:ext cx="745131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dirty="0">
                <a:cs typeface="Times New Roman" pitchFamily="18" charset="0"/>
              </a:rPr>
              <a:t>Sposób bezpiecznego zapisania hasła:</a:t>
            </a:r>
          </a:p>
          <a:p>
            <a:pPr algn="r"/>
            <a:r>
              <a:rPr lang="pl-PL" sz="2400" dirty="0">
                <a:cs typeface="Times New Roman" pitchFamily="18" charset="0"/>
              </a:rPr>
              <a:t>J</a:t>
            </a:r>
            <a:r>
              <a:rPr lang="pl-PL" sz="2400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pl-PL" sz="2400" dirty="0">
                <a:cs typeface="Times New Roman" pitchFamily="18" charset="0"/>
              </a:rPr>
              <a:t>k16isapsx</a:t>
            </a:r>
            <a:r>
              <a:rPr lang="pl-PL" sz="2400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404105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</a:rPr>
              <a:t>Hasła warto zapisywać!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QUIZZES" val="0"/>
  <p:tag name="ISPRING_SCORM_PASSING_SCORE" val="100.0000000000"/>
  <p:tag name="ISPRING_RESOURCE_PATHS_HASH" val="23427d8a725826adad8c81745327cd03b527b30"/>
  <p:tag name="ISPRING_RESOURCE_PATHS_HASH_2" val="1a3ad49fec35283aadd22fb03d544fe4c968fda"/>
</p:tagLst>
</file>

<file path=ppt/theme/theme1.xml><?xml version="1.0" encoding="utf-8"?>
<a:theme xmlns:a="http://schemas.openxmlformats.org/drawingml/2006/main" name="WSG_201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G_2014" id="{7D740293-C214-4E0A-8C0A-539AC220A118}" vid="{EE79DBE5-8A74-476C-9857-B1180DCE632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17B7F0EC5EFC44A00C1AF394A4CB29" ma:contentTypeVersion="5" ma:contentTypeDescription="Utwórz nowy dokument." ma:contentTypeScope="" ma:versionID="ec248b22b9d2c0ae965520c33638a33d">
  <xsd:schema xmlns:xsd="http://www.w3.org/2001/XMLSchema" xmlns:xs="http://www.w3.org/2001/XMLSchema" xmlns:p="http://schemas.microsoft.com/office/2006/metadata/properties" xmlns:ns2="50c3b88e-7649-4f28-b993-ba1def956ac0" targetNamespace="http://schemas.microsoft.com/office/2006/metadata/properties" ma:root="true" ma:fieldsID="4805610ebf4f361964db0b503f5a676d" ns2:_="">
    <xsd:import namespace="50c3b88e-7649-4f28-b993-ba1def956ac0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3b88e-7649-4f28-b993-ba1def956ac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Słowa kluczowe przedsiębiorstwa" ma:fieldId="{23f27201-bee3-471e-b2e7-b64fd8b7ca38}" ma:taxonomyMulti="true" ma:sspId="c0b7d81b-6fe3-4154-86fb-145768c6726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37bd7ef6-d07f-41a1-a461-d4d7ee531519}" ma:internalName="TaxCatchAll" ma:showField="CatchAllData" ma:web="50c3b88e-7649-4f28-b993-ba1def956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c3b88e-7649-4f28-b993-ba1def956ac0">
      <Value>8</Value>
      <Value>7</Value>
    </TaxCatchAll>
    <TaxKeywordTaxHTField xmlns="50c3b88e-7649-4f28-b993-ba1def956ac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szkolenie</TermName>
          <TermId xmlns="http://schemas.microsoft.com/office/infopath/2007/PartnerControls">6a44a030-335e-41df-8653-05579ff03a7f</TermId>
        </TermInfo>
        <TermInfo xmlns="http://schemas.microsoft.com/office/infopath/2007/PartnerControls">
          <TermName xmlns="http://schemas.microsoft.com/office/infopath/2007/PartnerControls">e-learnig</TermName>
          <TermId xmlns="http://schemas.microsoft.com/office/infopath/2007/PartnerControls">a7009bd6-d4af-4d14-b089-96de67ca8668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FB30E027-1377-4D6D-A736-8F03961C1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C4D88A-A5A9-44AE-B538-35B505273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3b88e-7649-4f28-b993-ba1def956a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9FA2ED-112C-489F-BB4C-CAF2F645F5CA}">
  <ds:schemaRefs>
    <ds:schemaRef ds:uri="http://schemas.microsoft.com/office/2006/metadata/properties"/>
    <ds:schemaRef ds:uri="50c3b88e-7649-4f28-b993-ba1def956ac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WSG_2014</Template>
  <TotalTime>5688</TotalTime>
  <Words>949</Words>
  <Application>Microsoft Office PowerPoint</Application>
  <PresentationFormat>Pokaz na ekranie (4:3)</PresentationFormat>
  <Paragraphs>160</Paragraphs>
  <Slides>26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Wingdings</vt:lpstr>
      <vt:lpstr>WSG_2014</vt:lpstr>
      <vt:lpstr>Praktyczne podstawy kształcenia zdalnego</vt:lpstr>
      <vt:lpstr>Której przeglądarki używać?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Bezpieczne hasła</vt:lpstr>
      <vt:lpstr>Bezpieczne hasła</vt:lpstr>
      <vt:lpstr>Czym jest platforma ONTE?</vt:lpstr>
      <vt:lpstr>Czym jest b-learning?</vt:lpstr>
      <vt:lpstr>Punkty ECTS</vt:lpstr>
      <vt:lpstr>Jak rozpocząć korzystanie z ONTE?</vt:lpstr>
      <vt:lpstr>Jak rozpocząć korzystanie z ONTE?</vt:lpstr>
      <vt:lpstr>Jak rozpocząć korzystanie z ONTE?</vt:lpstr>
      <vt:lpstr>Jak skorzystać z wykładu?</vt:lpstr>
      <vt:lpstr>Jak skorzystać z wykładu?</vt:lpstr>
      <vt:lpstr>Jak skorzystać z wykładu?</vt:lpstr>
      <vt:lpstr>Jak skorzystać z wykładu?</vt:lpstr>
      <vt:lpstr>Czego można się spodziewać?</vt:lpstr>
      <vt:lpstr>Co robimy na zajęciach on-line</vt:lpstr>
      <vt:lpstr>Co robimy na zajęciach on-line</vt:lpstr>
      <vt:lpstr>Co robimy na zajęciach on-line</vt:lpstr>
      <vt:lpstr>Co robimy na zajęciach on-line</vt:lpstr>
      <vt:lpstr>Co zrobić gdy jest problem?</vt:lpstr>
      <vt:lpstr>Czy ktoś myśli że to już koniec?</vt:lpstr>
    </vt:vector>
  </TitlesOfParts>
  <Company>Usługi Informatyczne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PPKZ</dc:title>
  <dc:creator>Jacek</dc:creator>
  <cp:keywords>e-learnig ; szkolenie</cp:keywords>
  <cp:lastModifiedBy>Leszek</cp:lastModifiedBy>
  <cp:revision>249</cp:revision>
  <dcterms:created xsi:type="dcterms:W3CDTF">2006-09-25T22:29:28Z</dcterms:created>
  <dcterms:modified xsi:type="dcterms:W3CDTF">2017-11-03T15:18:00Z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0x0101005217B7F0EC5EFC44A00C1AF394A4CB29</vt:lpwstr>
  </property>
  <property fmtid="{D5CDD505-2E9C-101B-9397-08002B2CF9AE}" pid="3" name="TaxKeyword">
    <vt:lpwstr>8;#szkolenie|6a44a030-335e-41df-8653-05579ff03a7f;#7;#e-learnig|a7009bd6-d4af-4d14-b089-96de67ca8668</vt:lpwstr>
  </property>
</Properties>
</file>