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0" autoAdjust="0"/>
    <p:restoredTop sz="86446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775F-D836-4B92-9033-BD233EBDBB0A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0C22-2EF5-4F24-99B4-2238320CE8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61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CAE7E-BD5E-4718-BBF4-9F84C0E5C3A9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702BC-F4DE-471A-94A8-93BCB8188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6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24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58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92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63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87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63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35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2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Polska nazwa pochodzi od używanego w żniwach sierpa.</a:t>
            </a:r>
          </a:p>
          <a:p>
            <a:endParaRPr lang="pl-PL" dirty="0" smtClean="0"/>
          </a:p>
          <a:p>
            <a:r>
              <a:rPr lang="pl-PL" dirty="0" smtClean="0"/>
              <a:t>Łacińska nazwa nadana została na cześć cesarza Oktawiana Augusta. Nazwę tę można spotkać w większości języków europejskich.</a:t>
            </a:r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88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języku polskim nazwa miesiąca pochodzi od kwitnących w tym miesiącu wrzosów (wg Brücknera). </a:t>
            </a:r>
          </a:p>
          <a:p>
            <a:r>
              <a:rPr lang="pl-PL" dirty="0" smtClean="0"/>
              <a:t>Dawniej używano również nazwy </a:t>
            </a:r>
            <a:r>
              <a:rPr lang="pl-PL" b="1" dirty="0" smtClean="0"/>
              <a:t>pajęcznik</a:t>
            </a:r>
            <a:r>
              <a:rPr lang="pl-PL" dirty="0" smtClean="0"/>
              <a:t> od nici babiego lata. </a:t>
            </a:r>
          </a:p>
          <a:p>
            <a:endParaRPr lang="pl-PL" dirty="0" smtClean="0"/>
          </a:p>
          <a:p>
            <a:r>
              <a:rPr lang="pl-PL" dirty="0" smtClean="0"/>
              <a:t>Pomimo tego, że wrzesień jest obecnie dziewiątym miesiącem w roku, jego łacińska nazwa oznacza „</a:t>
            </a:r>
            <a:r>
              <a:rPr lang="pl-PL" i="1" dirty="0" smtClean="0"/>
              <a:t>siódmy miesiąc</a:t>
            </a:r>
            <a:r>
              <a:rPr lang="pl-PL" dirty="0" smtClean="0"/>
              <a:t>” (bowiem we wczesnym kalendarzu rzymskim był siódmy z kolei). Nazwa ta została zapożyczona przez większość języków europejskich.</a:t>
            </a:r>
          </a:p>
          <a:p>
            <a:endParaRPr lang="pl-PL" dirty="0" smtClean="0"/>
          </a:p>
          <a:p>
            <a:pPr algn="r"/>
            <a:r>
              <a:rPr lang="pl-PL" dirty="0" smtClean="0"/>
              <a:t>(na podstawie </a:t>
            </a:r>
            <a:r>
              <a:rPr lang="pl-PL" i="1" dirty="0" smtClean="0"/>
              <a:t>Wikipedii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25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8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702BC-F4DE-471A-94A8-93BCB818891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51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960548"/>
      </p:ext>
    </p:extLst>
  </p:cSld>
  <p:clrMapOvr>
    <a:masterClrMapping/>
  </p:clrMapOvr>
  <p:transition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FE87A1-4C56-46A6-B9BE-7EB2B9547D0D}" type="datetimeFigureOut">
              <a:rPr lang="pl-PL" smtClean="0"/>
              <a:t>2011-06-12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519922-4516-4CE1-A0B4-ADEDCE83A9F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slow" advTm="10000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marzec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Martius</a:t>
            </a:r>
            <a:r>
              <a:rPr lang="pl-PL" i="1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März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en-US" dirty="0">
                <a:solidFill>
                  <a:srgbClr val="79766F"/>
                </a:solidFill>
              </a:rPr>
              <a:t>March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Март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47" y="1772816"/>
            <a:ext cx="3644065" cy="2991468"/>
          </a:xfrm>
          <a:prstGeom prst="rect">
            <a:avLst/>
          </a:prstGeom>
        </p:spPr>
      </p:pic>
      <p:pic>
        <p:nvPicPr>
          <p:cNvPr id="8" name="Vivaldi-wios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9909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0657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grudzień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December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Dezember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December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Декабрь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928">
            <a:off x="3129797" y="2249537"/>
            <a:ext cx="4313191" cy="2968524"/>
          </a:xfrm>
          <a:prstGeom prst="rect">
            <a:avLst/>
          </a:prstGeom>
        </p:spPr>
      </p:pic>
      <p:pic>
        <p:nvPicPr>
          <p:cNvPr id="5" name="Vivaldi-zi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2874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styczeń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Ianuarius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Januar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Januar</a:t>
            </a:r>
            <a:r>
              <a:rPr lang="pl-PL" dirty="0">
                <a:solidFill>
                  <a:srgbClr val="79766F"/>
                </a:solidFill>
              </a:rPr>
              <a:t>y – </a:t>
            </a:r>
            <a:r>
              <a:rPr lang="ru-RU" dirty="0" smtClean="0">
                <a:solidFill>
                  <a:srgbClr val="79766F"/>
                </a:solidFill>
              </a:rPr>
              <a:t>Январь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74564"/>
            <a:ext cx="4968552" cy="33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778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luty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Februarius</a:t>
            </a:r>
            <a:r>
              <a:rPr lang="pl-PL" dirty="0">
                <a:solidFill>
                  <a:srgbClr val="79766F"/>
                </a:solidFill>
              </a:rPr>
              <a:t> - </a:t>
            </a:r>
            <a:r>
              <a:rPr lang="de-DE" dirty="0">
                <a:solidFill>
                  <a:srgbClr val="79766F"/>
                </a:solidFill>
              </a:rPr>
              <a:t>Februar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en-US" dirty="0">
                <a:solidFill>
                  <a:srgbClr val="79766F"/>
                </a:solidFill>
              </a:rPr>
              <a:t>February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Февраль</a:t>
            </a:r>
            <a:endParaRPr lang="pl-PL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84164"/>
            <a:ext cx="2736304" cy="40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042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kwiecień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rgbClr val="79766F"/>
                </a:solidFill>
              </a:rPr>
              <a:t>Aprilis</a:t>
            </a:r>
            <a:r>
              <a:rPr lang="pl-PL" i="1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April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April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Апрель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78" y="1438189"/>
            <a:ext cx="2783348" cy="41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540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maj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Maius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Mai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en-US" dirty="0">
                <a:solidFill>
                  <a:srgbClr val="79766F"/>
                </a:solidFill>
              </a:rPr>
              <a:t>May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Май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839">
            <a:off x="2235424" y="1578639"/>
            <a:ext cx="5100989" cy="34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381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czerwiec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Iunius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Juni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en-US" dirty="0">
                <a:solidFill>
                  <a:srgbClr val="79766F"/>
                </a:solidFill>
              </a:rPr>
              <a:t>June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Июнь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9707"/>
            <a:ext cx="5665192" cy="3774146"/>
          </a:xfrm>
          <a:prstGeom prst="rect">
            <a:avLst/>
          </a:prstGeom>
        </p:spPr>
      </p:pic>
      <p:pic>
        <p:nvPicPr>
          <p:cNvPr id="5" name="Vivaldi-la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7642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16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lipiec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Iulius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Juli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en-US" dirty="0">
                <a:solidFill>
                  <a:srgbClr val="79766F"/>
                </a:solidFill>
              </a:rPr>
              <a:t>July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Июль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5292904" cy="35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8645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sierpień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Augustus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August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de-DE" dirty="0">
                <a:solidFill>
                  <a:srgbClr val="79766F"/>
                </a:solidFill>
              </a:rPr>
              <a:t>August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Август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75" y="1196752"/>
            <a:ext cx="5802682" cy="38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999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wrzesień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September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September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September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Сентябрь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35912"/>
            <a:ext cx="4680942" cy="3496482"/>
          </a:xfrm>
          <a:prstGeom prst="rect">
            <a:avLst/>
          </a:prstGeom>
        </p:spPr>
      </p:pic>
      <p:pic>
        <p:nvPicPr>
          <p:cNvPr id="5" name="Vivaldi-jesie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3079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4673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październik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October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Oktober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October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Октябрь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0" y="1412776"/>
            <a:ext cx="5068770" cy="36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3877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-PL" b="1" i="0" u="none" strike="noStrike" kern="1200" baseline="0" dirty="0" smtClean="0">
                <a:solidFill>
                  <a:srgbClr val="FF8D3E"/>
                </a:solidFill>
                <a:latin typeface="MaszynaAEG"/>
              </a:rPr>
              <a:t>listopad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err="1">
                <a:solidFill>
                  <a:srgbClr val="79766F"/>
                </a:solidFill>
              </a:rPr>
              <a:t>November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November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pl-PL" dirty="0" err="1">
                <a:solidFill>
                  <a:srgbClr val="79766F"/>
                </a:solidFill>
              </a:rPr>
              <a:t>November</a:t>
            </a:r>
            <a:r>
              <a:rPr lang="pl-PL" dirty="0">
                <a:solidFill>
                  <a:srgbClr val="79766F"/>
                </a:solidFill>
              </a:rPr>
              <a:t> – </a:t>
            </a:r>
            <a:r>
              <a:rPr lang="ru-RU" dirty="0" smtClean="0">
                <a:solidFill>
                  <a:srgbClr val="79766F"/>
                </a:solidFill>
              </a:rPr>
              <a:t>Ноябрь</a:t>
            </a:r>
            <a:endParaRPr lang="ru-RU" dirty="0">
              <a:solidFill>
                <a:srgbClr val="79766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00" y="1412776"/>
            <a:ext cx="5309772" cy="35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726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208</Words>
  <Application>Microsoft Office PowerPoint</Application>
  <PresentationFormat>Pokaz na ekranie (4:3)</PresentationFormat>
  <Paragraphs>45</Paragraphs>
  <Slides>12</Slides>
  <Notes>12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Aspekt</vt:lpstr>
      <vt:lpstr>marzec</vt:lpstr>
      <vt:lpstr>kwiecień</vt:lpstr>
      <vt:lpstr>maj</vt:lpstr>
      <vt:lpstr>czerwiec</vt:lpstr>
      <vt:lpstr>lipiec</vt:lpstr>
      <vt:lpstr>sierpień</vt:lpstr>
      <vt:lpstr>wrzesień</vt:lpstr>
      <vt:lpstr>październik</vt:lpstr>
      <vt:lpstr>listopad</vt:lpstr>
      <vt:lpstr>grudzień</vt:lpstr>
      <vt:lpstr>styczeń</vt:lpstr>
      <vt:lpstr>luty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marzec</dc:title>
  <dc:creator>gaweleka</dc:creator>
  <cp:lastModifiedBy>gaweleka</cp:lastModifiedBy>
  <cp:revision>29</cp:revision>
  <dcterms:created xsi:type="dcterms:W3CDTF">2011-03-04T21:13:39Z</dcterms:created>
  <dcterms:modified xsi:type="dcterms:W3CDTF">2011-06-12T21:56:43Z</dcterms:modified>
</cp:coreProperties>
</file>